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2A43-BA77-4E4F-A8FF-0AA0CC7D3961}" type="datetimeFigureOut">
              <a:rPr lang="nl-NL" smtClean="0"/>
              <a:t>23-01-2023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0AAF-D9D9-4819-92F5-7764E9A761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663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2A43-BA77-4E4F-A8FF-0AA0CC7D3961}" type="datetimeFigureOut">
              <a:rPr lang="nl-NL" smtClean="0"/>
              <a:t>23-01-2023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0AAF-D9D9-4819-92F5-7764E9A761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546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2A43-BA77-4E4F-A8FF-0AA0CC7D3961}" type="datetimeFigureOut">
              <a:rPr lang="nl-NL" smtClean="0"/>
              <a:t>23-01-2023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0AAF-D9D9-4819-92F5-7764E9A761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3967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2A43-BA77-4E4F-A8FF-0AA0CC7D3961}" type="datetimeFigureOut">
              <a:rPr lang="nl-NL" smtClean="0"/>
              <a:t>23-01-2023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0AAF-D9D9-4819-92F5-7764E9A761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9934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2A43-BA77-4E4F-A8FF-0AA0CC7D3961}" type="datetimeFigureOut">
              <a:rPr lang="nl-NL" smtClean="0"/>
              <a:t>23-01-2023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0AAF-D9D9-4819-92F5-7764E9A761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0732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2A43-BA77-4E4F-A8FF-0AA0CC7D3961}" type="datetimeFigureOut">
              <a:rPr lang="nl-NL" smtClean="0"/>
              <a:t>23-01-2023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0AAF-D9D9-4819-92F5-7764E9A761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9706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2A43-BA77-4E4F-A8FF-0AA0CC7D3961}" type="datetimeFigureOut">
              <a:rPr lang="nl-NL" smtClean="0"/>
              <a:t>23-01-2023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0AAF-D9D9-4819-92F5-7764E9A761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0641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2A43-BA77-4E4F-A8FF-0AA0CC7D3961}" type="datetimeFigureOut">
              <a:rPr lang="nl-NL" smtClean="0"/>
              <a:t>23-01-2023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0AAF-D9D9-4819-92F5-7764E9A761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0750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2A43-BA77-4E4F-A8FF-0AA0CC7D3961}" type="datetimeFigureOut">
              <a:rPr lang="nl-NL" smtClean="0"/>
              <a:t>23-01-2023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0AAF-D9D9-4819-92F5-7764E9A761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0411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2A43-BA77-4E4F-A8FF-0AA0CC7D3961}" type="datetimeFigureOut">
              <a:rPr lang="nl-NL" smtClean="0"/>
              <a:t>23-01-2023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0AAF-D9D9-4819-92F5-7764E9A761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7489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2A43-BA77-4E4F-A8FF-0AA0CC7D3961}" type="datetimeFigureOut">
              <a:rPr lang="nl-NL" smtClean="0"/>
              <a:t>23-01-2023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0AAF-D9D9-4819-92F5-7764E9A761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5112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D2A43-BA77-4E4F-A8FF-0AA0CC7D3961}" type="datetimeFigureOut">
              <a:rPr lang="nl-NL" smtClean="0"/>
              <a:t>23-01-2023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70AAF-D9D9-4819-92F5-7764E9A761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875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0.png"/><Relationship Id="rId18" Type="http://schemas.openxmlformats.org/officeDocument/2006/relationships/image" Target="../media/image15.svg"/><Relationship Id="rId3" Type="http://schemas.openxmlformats.org/officeDocument/2006/relationships/image" Target="../media/image2.png"/><Relationship Id="rId21" Type="http://schemas.openxmlformats.org/officeDocument/2006/relationships/image" Target="../media/image18.png"/><Relationship Id="rId7" Type="http://schemas.openxmlformats.org/officeDocument/2006/relationships/image" Target="../media/image5.png"/><Relationship Id="rId12" Type="http://schemas.openxmlformats.org/officeDocument/2006/relationships/image" Target="../media/image9.svg"/><Relationship Id="rId17" Type="http://schemas.openxmlformats.org/officeDocument/2006/relationships/image" Target="../media/image14.png"/><Relationship Id="rId2" Type="http://schemas.openxmlformats.org/officeDocument/2006/relationships/image" Target="../media/image1.jpeg"/><Relationship Id="rId16" Type="http://schemas.openxmlformats.org/officeDocument/2006/relationships/image" Target="../media/image13.svg"/><Relationship Id="rId20" Type="http://schemas.openxmlformats.org/officeDocument/2006/relationships/image" Target="../media/image17.sv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8.png"/><Relationship Id="rId24" Type="http://schemas.openxmlformats.org/officeDocument/2006/relationships/image" Target="../media/image21.svg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10" Type="http://schemas.openxmlformats.org/officeDocument/2006/relationships/image" Target="../media/image7.jpeg"/><Relationship Id="rId19" Type="http://schemas.openxmlformats.org/officeDocument/2006/relationships/image" Target="../media/image16.pn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image" Target="../media/image11.svg"/><Relationship Id="rId22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C082A542-1845-4EF6-9B0D-16AFCABF22B3}"/>
              </a:ext>
            </a:extLst>
          </p:cNvPr>
          <p:cNvSpPr/>
          <p:nvPr/>
        </p:nvSpPr>
        <p:spPr>
          <a:xfrm>
            <a:off x="137018" y="1059371"/>
            <a:ext cx="2160000" cy="190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Algemeen cijfer Gasthuis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86" name="Ovaal 85">
            <a:extLst>
              <a:ext uri="{FF2B5EF4-FFF2-40B4-BE49-F238E27FC236}">
                <a16:creationId xmlns:a16="http://schemas.microsoft.com/office/drawing/2014/main" id="{1373580B-D528-4F41-9BA2-9D02D2AE9F37}"/>
              </a:ext>
            </a:extLst>
          </p:cNvPr>
          <p:cNvSpPr/>
          <p:nvPr/>
        </p:nvSpPr>
        <p:spPr>
          <a:xfrm>
            <a:off x="625650" y="1675042"/>
            <a:ext cx="1204611" cy="11840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45A9A43-AD67-4AA2-B662-0920FFB389D0}"/>
              </a:ext>
            </a:extLst>
          </p:cNvPr>
          <p:cNvSpPr txBox="1"/>
          <p:nvPr/>
        </p:nvSpPr>
        <p:spPr>
          <a:xfrm>
            <a:off x="146984" y="95584"/>
            <a:ext cx="4355221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/>
              <a:t>Cliënttevredenheidsonderzoek </a:t>
            </a:r>
          </a:p>
          <a:p>
            <a:pPr algn="ctr"/>
            <a:r>
              <a:rPr lang="nl-NL" sz="2400" b="1" dirty="0"/>
              <a:t>2022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55A29680-8C8A-4C48-B64A-02F829D88307}"/>
              </a:ext>
            </a:extLst>
          </p:cNvPr>
          <p:cNvSpPr/>
          <p:nvPr/>
        </p:nvSpPr>
        <p:spPr>
          <a:xfrm>
            <a:off x="4560983" y="1311077"/>
            <a:ext cx="2160000" cy="165629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  <a:p>
            <a:pPr algn="ctr"/>
            <a:endParaRPr lang="nl-NL" dirty="0"/>
          </a:p>
          <a:p>
            <a:pPr algn="ctr"/>
            <a:endParaRPr lang="nl-NL" dirty="0"/>
          </a:p>
          <a:p>
            <a:pPr algn="ctr"/>
            <a:r>
              <a:rPr lang="nl-NL" dirty="0"/>
              <a:t>Aantal respondenten</a:t>
            </a:r>
          </a:p>
          <a:p>
            <a:pPr algn="ctr"/>
            <a:r>
              <a:rPr lang="nl-NL" b="1" dirty="0"/>
              <a:t>42</a:t>
            </a:r>
            <a:r>
              <a:rPr lang="nl-NL" dirty="0"/>
              <a:t>  </a:t>
            </a:r>
          </a:p>
        </p:txBody>
      </p:sp>
      <p:pic>
        <p:nvPicPr>
          <p:cNvPr id="1028" name="Picture 4" descr="HETGASTHUIS-logo-website">
            <a:extLst>
              <a:ext uri="{FF2B5EF4-FFF2-40B4-BE49-F238E27FC236}">
                <a16:creationId xmlns:a16="http://schemas.microsoft.com/office/drawing/2014/main" id="{58D5DD94-6F64-4B09-B36E-569714198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473" y="199533"/>
            <a:ext cx="1863095" cy="99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Graphic 6" descr="Groep silhouet">
            <a:extLst>
              <a:ext uri="{FF2B5EF4-FFF2-40B4-BE49-F238E27FC236}">
                <a16:creationId xmlns:a16="http://schemas.microsoft.com/office/drawing/2014/main" id="{85490AE6-B93B-4C3E-88DC-53CF349B4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3783" y="1417012"/>
            <a:ext cx="914400" cy="914400"/>
          </a:xfrm>
          <a:prstGeom prst="rect">
            <a:avLst/>
          </a:prstGeom>
        </p:spPr>
      </p:pic>
      <p:sp>
        <p:nvSpPr>
          <p:cNvPr id="87" name="Rechthoek 86">
            <a:extLst>
              <a:ext uri="{FF2B5EF4-FFF2-40B4-BE49-F238E27FC236}">
                <a16:creationId xmlns:a16="http://schemas.microsoft.com/office/drawing/2014/main" id="{5A4ADC2C-38F0-4053-AC49-6BD3D2C43C48}"/>
              </a:ext>
            </a:extLst>
          </p:cNvPr>
          <p:cNvSpPr/>
          <p:nvPr/>
        </p:nvSpPr>
        <p:spPr>
          <a:xfrm>
            <a:off x="137015" y="6721812"/>
            <a:ext cx="3240000" cy="30029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88" name="Rechthoek 87">
            <a:extLst>
              <a:ext uri="{FF2B5EF4-FFF2-40B4-BE49-F238E27FC236}">
                <a16:creationId xmlns:a16="http://schemas.microsoft.com/office/drawing/2014/main" id="{1E6C37D4-CA0D-44FD-9A1E-D387B3A9FB98}"/>
              </a:ext>
            </a:extLst>
          </p:cNvPr>
          <p:cNvSpPr/>
          <p:nvPr/>
        </p:nvSpPr>
        <p:spPr>
          <a:xfrm>
            <a:off x="3480983" y="6716491"/>
            <a:ext cx="3240000" cy="30083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2" name="Tekstballon: ovaal 51">
            <a:extLst>
              <a:ext uri="{FF2B5EF4-FFF2-40B4-BE49-F238E27FC236}">
                <a16:creationId xmlns:a16="http://schemas.microsoft.com/office/drawing/2014/main" id="{775976D5-CA01-4564-A471-FB0E3D20EEE5}"/>
              </a:ext>
            </a:extLst>
          </p:cNvPr>
          <p:cNvSpPr/>
          <p:nvPr/>
        </p:nvSpPr>
        <p:spPr>
          <a:xfrm>
            <a:off x="4213718" y="6729117"/>
            <a:ext cx="2520000" cy="2601269"/>
          </a:xfrm>
          <a:prstGeom prst="wedgeEllipseCallout">
            <a:avLst>
              <a:gd name="adj1" fmla="val -44854"/>
              <a:gd name="adj2" fmla="val 4884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53" name="Tekstvak 52">
            <a:extLst>
              <a:ext uri="{FF2B5EF4-FFF2-40B4-BE49-F238E27FC236}">
                <a16:creationId xmlns:a16="http://schemas.microsoft.com/office/drawing/2014/main" id="{579683D1-77E6-4A82-A153-9693C6F4EB86}"/>
              </a:ext>
            </a:extLst>
          </p:cNvPr>
          <p:cNvSpPr txBox="1"/>
          <p:nvPr/>
        </p:nvSpPr>
        <p:spPr>
          <a:xfrm>
            <a:off x="4478479" y="7236235"/>
            <a:ext cx="2346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/>
              <a:t>Verzorging en aandacht voor   de bewoners</a:t>
            </a:r>
          </a:p>
          <a:p>
            <a:r>
              <a:rPr lang="nl-NL" sz="1200" i="1" dirty="0">
                <a:solidFill>
                  <a:schemeClr val="tx1"/>
                </a:solidFill>
              </a:rPr>
              <a:t>‘Goede zorg, leuke activiteiten, fijne vrijwilligers. Wij raden echt iedereen het Gasthuis aan! In de </a:t>
            </a:r>
            <a:r>
              <a:rPr lang="nl-NL" sz="1200" i="1" dirty="0" err="1">
                <a:solidFill>
                  <a:schemeClr val="tx1"/>
                </a:solidFill>
              </a:rPr>
              <a:t>Gasterij</a:t>
            </a:r>
            <a:r>
              <a:rPr lang="nl-NL" sz="1200" i="1" dirty="0">
                <a:solidFill>
                  <a:schemeClr val="tx1"/>
                </a:solidFill>
              </a:rPr>
              <a:t> is het gezellig en leuke bezigheden, ook het bezoek voelt zich welkom in het Gasthuis. Ga zo door, onze complimenten!’</a:t>
            </a:r>
            <a:endParaRPr lang="nl-NL" sz="1200" i="1" dirty="0"/>
          </a:p>
        </p:txBody>
      </p:sp>
      <p:sp>
        <p:nvSpPr>
          <p:cNvPr id="91" name="Tekstballon: ovaal 90">
            <a:extLst>
              <a:ext uri="{FF2B5EF4-FFF2-40B4-BE49-F238E27FC236}">
                <a16:creationId xmlns:a16="http://schemas.microsoft.com/office/drawing/2014/main" id="{FFEA5619-3185-44F3-BCFB-E700169ABE99}"/>
              </a:ext>
            </a:extLst>
          </p:cNvPr>
          <p:cNvSpPr/>
          <p:nvPr/>
        </p:nvSpPr>
        <p:spPr>
          <a:xfrm flipH="1">
            <a:off x="146861" y="6729116"/>
            <a:ext cx="2520000" cy="2613399"/>
          </a:xfrm>
          <a:prstGeom prst="wedgeEllipseCallout">
            <a:avLst>
              <a:gd name="adj1" fmla="val -44854"/>
              <a:gd name="adj2" fmla="val 4884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92" name="Tekstvak 91">
            <a:extLst>
              <a:ext uri="{FF2B5EF4-FFF2-40B4-BE49-F238E27FC236}">
                <a16:creationId xmlns:a16="http://schemas.microsoft.com/office/drawing/2014/main" id="{4C06C9D3-614D-4B28-A354-3F8FFB0EE05E}"/>
              </a:ext>
            </a:extLst>
          </p:cNvPr>
          <p:cNvSpPr txBox="1"/>
          <p:nvPr/>
        </p:nvSpPr>
        <p:spPr>
          <a:xfrm>
            <a:off x="335737" y="6910599"/>
            <a:ext cx="23807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i="1" dirty="0">
                <a:solidFill>
                  <a:schemeClr val="tx1"/>
                </a:solidFill>
              </a:rPr>
              <a:t>              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/>
              <a:t>Communicatie tussen medewerkers </a:t>
            </a:r>
            <a:r>
              <a:rPr lang="nl-NL" sz="1200"/>
              <a:t>kan beter</a:t>
            </a:r>
            <a:endParaRPr lang="nl-NL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/>
              <a:t>Medewerkers m</a:t>
            </a:r>
            <a:r>
              <a:rPr lang="nl-NL" sz="1200" dirty="0">
                <a:solidFill>
                  <a:schemeClr val="tx1"/>
                </a:solidFill>
              </a:rPr>
              <a:t>inder gestrest en gehaast overkomen</a:t>
            </a:r>
            <a:endParaRPr lang="nl-NL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tx1"/>
                </a:solidFill>
              </a:rPr>
              <a:t>De maaltijden: beter proportioneren, beter op smaak maken van de maaltijden en koolsoorten anders aanmaken</a:t>
            </a:r>
            <a:endParaRPr lang="nl-NL" sz="1200" dirty="0"/>
          </a:p>
        </p:txBody>
      </p:sp>
      <p:pic>
        <p:nvPicPr>
          <p:cNvPr id="55" name="Afbeelding 54">
            <a:extLst>
              <a:ext uri="{FF2B5EF4-FFF2-40B4-BE49-F238E27FC236}">
                <a16:creationId xmlns:a16="http://schemas.microsoft.com/office/drawing/2014/main" id="{0074999C-275B-437C-BF46-B81A377EB9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167" b="79333" l="17000" r="81167">
                        <a14:foregroundMark x1="37667" y1="12333" x2="53500" y2="8333"/>
                        <a14:foregroundMark x1="53500" y1="8333" x2="66144" y2="10833"/>
                        <a14:foregroundMark x1="34167" y1="72667" x2="45833" y2="79333"/>
                        <a14:foregroundMark x1="45833" y1="79333" x2="52667" y2="69833"/>
                        <a14:backgroundMark x1="67333" y1="10833" x2="67333" y2="10833"/>
                        <a14:backgroundMark x1="67667" y1="11500" x2="67667" y2="11500"/>
                        <a14:backgroundMark x1="69167" y1="11667" x2="66500" y2="10000"/>
                        <a14:backgroundMark x1="66667" y1="10833" x2="66167" y2="10833"/>
                      </a14:backgroundRemoval>
                    </a14:imgEffect>
                  </a14:imgLayer>
                </a14:imgProps>
              </a:ext>
            </a:extLst>
          </a:blip>
          <a:srcRect l="9010" t="4834" r="10489" b="26264"/>
          <a:stretch/>
        </p:blipFill>
        <p:spPr>
          <a:xfrm>
            <a:off x="3306698" y="8639400"/>
            <a:ext cx="1280343" cy="1095857"/>
          </a:xfrm>
          <a:prstGeom prst="rect">
            <a:avLst/>
          </a:prstGeom>
        </p:spPr>
      </p:pic>
      <p:pic>
        <p:nvPicPr>
          <p:cNvPr id="56" name="Afbeelding 55">
            <a:extLst>
              <a:ext uri="{FF2B5EF4-FFF2-40B4-BE49-F238E27FC236}">
                <a16:creationId xmlns:a16="http://schemas.microsoft.com/office/drawing/2014/main" id="{F23ACE08-343B-4A36-A5D7-683B3A85C76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817" b="78078" l="8880" r="43629">
                        <a14:foregroundMark x1="15058" y1="19219" x2="27606" y2="16817"/>
                        <a14:foregroundMark x1="27606" y1="16817" x2="36486" y2="16817"/>
                        <a14:foregroundMark x1="15830" y1="71171" x2="11969" y2="78378"/>
                        <a14:foregroundMark x1="41699" y1="47447" x2="41313" y2="51051"/>
                        <a14:foregroundMark x1="43629" y1="51652" x2="43629" y2="51652"/>
                      </a14:backgroundRemoval>
                    </a14:imgEffect>
                  </a14:imgLayer>
                </a14:imgProps>
              </a:ext>
            </a:extLst>
          </a:blip>
          <a:srcRect l="5344" t="11778" r="54010" b="23367"/>
          <a:stretch/>
        </p:blipFill>
        <p:spPr>
          <a:xfrm flipH="1">
            <a:off x="2471414" y="8654629"/>
            <a:ext cx="1048273" cy="1075257"/>
          </a:xfrm>
          <a:prstGeom prst="rect">
            <a:avLst/>
          </a:prstGeom>
        </p:spPr>
      </p:pic>
      <p:sp>
        <p:nvSpPr>
          <p:cNvPr id="74" name="Tekstvak 73">
            <a:extLst>
              <a:ext uri="{FF2B5EF4-FFF2-40B4-BE49-F238E27FC236}">
                <a16:creationId xmlns:a16="http://schemas.microsoft.com/office/drawing/2014/main" id="{0B2028F4-9472-40FB-9025-71517E50CDA2}"/>
              </a:ext>
            </a:extLst>
          </p:cNvPr>
          <p:cNvSpPr txBox="1"/>
          <p:nvPr/>
        </p:nvSpPr>
        <p:spPr>
          <a:xfrm>
            <a:off x="777814" y="1931792"/>
            <a:ext cx="945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/>
              <a:t>8,4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B594BEF2-C1C0-428D-BFC6-D2884A6E8062}"/>
              </a:ext>
            </a:extLst>
          </p:cNvPr>
          <p:cNvGrpSpPr/>
          <p:nvPr/>
        </p:nvGrpSpPr>
        <p:grpSpPr>
          <a:xfrm>
            <a:off x="130222" y="3032658"/>
            <a:ext cx="6583966" cy="3585129"/>
            <a:chOff x="137017" y="3865907"/>
            <a:chExt cx="6583966" cy="3585129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E6897CC1-72A8-486E-B650-D59CDF934135}"/>
                </a:ext>
              </a:extLst>
            </p:cNvPr>
            <p:cNvSpPr/>
            <p:nvPr/>
          </p:nvSpPr>
          <p:spPr>
            <a:xfrm>
              <a:off x="137017" y="3865907"/>
              <a:ext cx="6583966" cy="358512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/>
                <a:t>Gemiddelde waardering</a:t>
              </a:r>
            </a:p>
            <a:p>
              <a:pPr algn="ctr"/>
              <a:endParaRPr lang="nl-NL" dirty="0"/>
            </a:p>
            <a:p>
              <a:pPr algn="ctr"/>
              <a:endParaRPr lang="nl-NL" dirty="0"/>
            </a:p>
            <a:p>
              <a:pPr algn="ctr"/>
              <a:endParaRPr lang="nl-NL" dirty="0"/>
            </a:p>
            <a:p>
              <a:pPr algn="ctr"/>
              <a:endParaRPr lang="nl-NL" dirty="0"/>
            </a:p>
            <a:p>
              <a:pPr algn="ctr"/>
              <a:endParaRPr lang="nl-NL" dirty="0"/>
            </a:p>
            <a:p>
              <a:pPr algn="ctr"/>
              <a:endParaRPr lang="nl-NL" dirty="0"/>
            </a:p>
            <a:p>
              <a:pPr algn="ctr"/>
              <a:endParaRPr lang="nl-NL" dirty="0"/>
            </a:p>
            <a:p>
              <a:pPr algn="ctr"/>
              <a:endParaRPr lang="nl-NL" dirty="0"/>
            </a:p>
            <a:p>
              <a:pPr algn="ctr"/>
              <a:endParaRPr lang="nl-NL" dirty="0"/>
            </a:p>
            <a:p>
              <a:pPr algn="ctr"/>
              <a:endParaRPr lang="nl-NL" dirty="0"/>
            </a:p>
            <a:p>
              <a:pPr algn="ctr"/>
              <a:endParaRPr lang="nl-NL" dirty="0"/>
            </a:p>
            <a:p>
              <a:pPr algn="ctr"/>
              <a:endParaRPr lang="nl-NL" dirty="0"/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000FF11F-D848-46AF-AA9D-BDE790A188EB}"/>
                </a:ext>
              </a:extLst>
            </p:cNvPr>
            <p:cNvSpPr/>
            <p:nvPr/>
          </p:nvSpPr>
          <p:spPr>
            <a:xfrm>
              <a:off x="3746327" y="4336368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B8A71922-9F0E-48FC-8A2E-C8D95BC87D17}"/>
                </a:ext>
              </a:extLst>
            </p:cNvPr>
            <p:cNvSpPr/>
            <p:nvPr/>
          </p:nvSpPr>
          <p:spPr>
            <a:xfrm>
              <a:off x="760432" y="4336368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B2365E48-ABD9-4BE4-96C5-5D2C481593BC}"/>
                </a:ext>
              </a:extLst>
            </p:cNvPr>
            <p:cNvSpPr/>
            <p:nvPr/>
          </p:nvSpPr>
          <p:spPr>
            <a:xfrm>
              <a:off x="2264521" y="4336368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A09494FA-D35B-454C-A18C-32A18160793E}"/>
                </a:ext>
              </a:extLst>
            </p:cNvPr>
            <p:cNvSpPr/>
            <p:nvPr/>
          </p:nvSpPr>
          <p:spPr>
            <a:xfrm>
              <a:off x="5228115" y="4336368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09EA1482-97C0-45D6-AFC4-7BB99C158318}"/>
                </a:ext>
              </a:extLst>
            </p:cNvPr>
            <p:cNvSpPr/>
            <p:nvPr/>
          </p:nvSpPr>
          <p:spPr>
            <a:xfrm>
              <a:off x="757056" y="5854345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98CA8644-B593-4BAA-8A27-0E6882708CFF}"/>
                </a:ext>
              </a:extLst>
            </p:cNvPr>
            <p:cNvSpPr/>
            <p:nvPr/>
          </p:nvSpPr>
          <p:spPr>
            <a:xfrm>
              <a:off x="5222011" y="5845524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49D2FFF3-62FC-49CA-934F-119427433A54}"/>
                </a:ext>
              </a:extLst>
            </p:cNvPr>
            <p:cNvSpPr/>
            <p:nvPr/>
          </p:nvSpPr>
          <p:spPr>
            <a:xfrm>
              <a:off x="2245374" y="5845524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D5F0A7E4-8548-4258-AFBB-0642A1984334}"/>
                </a:ext>
              </a:extLst>
            </p:cNvPr>
            <p:cNvSpPr/>
            <p:nvPr/>
          </p:nvSpPr>
          <p:spPr>
            <a:xfrm>
              <a:off x="3733692" y="5845524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89FB1937-6C0A-48DC-AFB0-7CBE8AD45825}"/>
                </a:ext>
              </a:extLst>
            </p:cNvPr>
            <p:cNvSpPr txBox="1"/>
            <p:nvPr/>
          </p:nvSpPr>
          <p:spPr>
            <a:xfrm>
              <a:off x="4995974" y="7018600"/>
              <a:ext cx="1623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00" dirty="0">
                  <a:solidFill>
                    <a:schemeClr val="bg1"/>
                  </a:solidFill>
                </a:rPr>
                <a:t>Deskundigheid medewerkers</a:t>
              </a:r>
            </a:p>
          </p:txBody>
        </p:sp>
        <p:sp>
          <p:nvSpPr>
            <p:cNvPr id="41" name="Tekstvak 40">
              <a:extLst>
                <a:ext uri="{FF2B5EF4-FFF2-40B4-BE49-F238E27FC236}">
                  <a16:creationId xmlns:a16="http://schemas.microsoft.com/office/drawing/2014/main" id="{E92F3F3A-AF46-4EBE-896B-83097CA3C891}"/>
                </a:ext>
              </a:extLst>
            </p:cNvPr>
            <p:cNvSpPr txBox="1"/>
            <p:nvPr/>
          </p:nvSpPr>
          <p:spPr>
            <a:xfrm>
              <a:off x="726376" y="5474530"/>
              <a:ext cx="12048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00" dirty="0">
                  <a:solidFill>
                    <a:schemeClr val="bg1"/>
                  </a:solidFill>
                </a:rPr>
                <a:t>Woon- en leefsituatie</a:t>
              </a:r>
            </a:p>
          </p:txBody>
        </p:sp>
        <p:sp>
          <p:nvSpPr>
            <p:cNvPr id="42" name="Tekstvak 41">
              <a:extLst>
                <a:ext uri="{FF2B5EF4-FFF2-40B4-BE49-F238E27FC236}">
                  <a16:creationId xmlns:a16="http://schemas.microsoft.com/office/drawing/2014/main" id="{A8351310-8F4B-4240-ACD3-545AE94F68E7}"/>
                </a:ext>
              </a:extLst>
            </p:cNvPr>
            <p:cNvSpPr txBox="1"/>
            <p:nvPr/>
          </p:nvSpPr>
          <p:spPr>
            <a:xfrm>
              <a:off x="2242696" y="5474530"/>
              <a:ext cx="12048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00" dirty="0">
                  <a:solidFill>
                    <a:schemeClr val="bg1"/>
                  </a:solidFill>
                </a:rPr>
                <a:t>Maaltijden</a:t>
              </a:r>
            </a:p>
          </p:txBody>
        </p:sp>
        <p:sp>
          <p:nvSpPr>
            <p:cNvPr id="43" name="Tekstvak 42">
              <a:extLst>
                <a:ext uri="{FF2B5EF4-FFF2-40B4-BE49-F238E27FC236}">
                  <a16:creationId xmlns:a16="http://schemas.microsoft.com/office/drawing/2014/main" id="{351DD1C3-1F92-4416-B914-797B63C0ECF1}"/>
                </a:ext>
              </a:extLst>
            </p:cNvPr>
            <p:cNvSpPr txBox="1"/>
            <p:nvPr/>
          </p:nvSpPr>
          <p:spPr>
            <a:xfrm>
              <a:off x="3736733" y="5474530"/>
              <a:ext cx="12048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00" dirty="0">
                  <a:solidFill>
                    <a:schemeClr val="bg1"/>
                  </a:solidFill>
                </a:rPr>
                <a:t>Participatie</a:t>
              </a:r>
            </a:p>
          </p:txBody>
        </p:sp>
        <p:sp>
          <p:nvSpPr>
            <p:cNvPr id="44" name="Tekstvak 43">
              <a:extLst>
                <a:ext uri="{FF2B5EF4-FFF2-40B4-BE49-F238E27FC236}">
                  <a16:creationId xmlns:a16="http://schemas.microsoft.com/office/drawing/2014/main" id="{1A2013BC-3797-401F-B049-659B13A217E7}"/>
                </a:ext>
              </a:extLst>
            </p:cNvPr>
            <p:cNvSpPr txBox="1"/>
            <p:nvPr/>
          </p:nvSpPr>
          <p:spPr>
            <a:xfrm>
              <a:off x="5230749" y="5474530"/>
              <a:ext cx="12048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00" dirty="0">
                  <a:solidFill>
                    <a:schemeClr val="bg1"/>
                  </a:solidFill>
                </a:rPr>
                <a:t>Mentaal welbevinden</a:t>
              </a:r>
            </a:p>
          </p:txBody>
        </p:sp>
        <p:sp>
          <p:nvSpPr>
            <p:cNvPr id="45" name="Tekstvak 44">
              <a:extLst>
                <a:ext uri="{FF2B5EF4-FFF2-40B4-BE49-F238E27FC236}">
                  <a16:creationId xmlns:a16="http://schemas.microsoft.com/office/drawing/2014/main" id="{EF900FF2-0724-451E-9F19-323014E77A1B}"/>
                </a:ext>
              </a:extLst>
            </p:cNvPr>
            <p:cNvSpPr txBox="1"/>
            <p:nvPr/>
          </p:nvSpPr>
          <p:spPr>
            <a:xfrm>
              <a:off x="695975" y="7018600"/>
              <a:ext cx="12048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00" dirty="0">
                  <a:solidFill>
                    <a:schemeClr val="bg1"/>
                  </a:solidFill>
                </a:rPr>
                <a:t>Lichamelijk welbevinden</a:t>
              </a:r>
            </a:p>
          </p:txBody>
        </p:sp>
        <p:sp>
          <p:nvSpPr>
            <p:cNvPr id="46" name="Tekstvak 45">
              <a:extLst>
                <a:ext uri="{FF2B5EF4-FFF2-40B4-BE49-F238E27FC236}">
                  <a16:creationId xmlns:a16="http://schemas.microsoft.com/office/drawing/2014/main" id="{B8DA7331-3991-499A-A5C1-B308966C223D}"/>
                </a:ext>
              </a:extLst>
            </p:cNvPr>
            <p:cNvSpPr txBox="1"/>
            <p:nvPr/>
          </p:nvSpPr>
          <p:spPr>
            <a:xfrm>
              <a:off x="2190674" y="7018600"/>
              <a:ext cx="12048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00" dirty="0">
                  <a:solidFill>
                    <a:schemeClr val="bg1"/>
                  </a:solidFill>
                </a:rPr>
                <a:t> Informatie en communicatie</a:t>
              </a:r>
            </a:p>
          </p:txBody>
        </p:sp>
        <p:sp>
          <p:nvSpPr>
            <p:cNvPr id="47" name="Tekstvak 46">
              <a:extLst>
                <a:ext uri="{FF2B5EF4-FFF2-40B4-BE49-F238E27FC236}">
                  <a16:creationId xmlns:a16="http://schemas.microsoft.com/office/drawing/2014/main" id="{EB23390D-F175-4732-8197-6D7016A60BB4}"/>
                </a:ext>
              </a:extLst>
            </p:cNvPr>
            <p:cNvSpPr txBox="1"/>
            <p:nvPr/>
          </p:nvSpPr>
          <p:spPr>
            <a:xfrm>
              <a:off x="3689483" y="7018600"/>
              <a:ext cx="12048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00" dirty="0">
                  <a:solidFill>
                    <a:schemeClr val="bg1"/>
                  </a:solidFill>
                </a:rPr>
                <a:t>Veiligheid</a:t>
              </a:r>
            </a:p>
          </p:txBody>
        </p:sp>
        <p:pic>
          <p:nvPicPr>
            <p:cNvPr id="39" name="Afbeelding 38">
              <a:extLst>
                <a:ext uri="{FF2B5EF4-FFF2-40B4-BE49-F238E27FC236}">
                  <a16:creationId xmlns:a16="http://schemas.microsoft.com/office/drawing/2014/main" id="{43482A1E-E318-479A-996D-4A7438A6D0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12980"/>
            <a:stretch/>
          </p:blipFill>
          <p:spPr>
            <a:xfrm>
              <a:off x="5434635" y="6043502"/>
              <a:ext cx="707695" cy="693113"/>
            </a:xfrm>
            <a:prstGeom prst="rect">
              <a:avLst/>
            </a:prstGeom>
          </p:spPr>
        </p:pic>
        <p:pic>
          <p:nvPicPr>
            <p:cNvPr id="1042" name="Picture 18" descr="Onze waarden | Larco foods">
              <a:extLst>
                <a:ext uri="{FF2B5EF4-FFF2-40B4-BE49-F238E27FC236}">
                  <a16:creationId xmlns:a16="http://schemas.microsoft.com/office/drawing/2014/main" id="{3ED85CE0-67CA-484F-AD0F-6A9A9D84EFB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05" r="29555"/>
            <a:stretch/>
          </p:blipFill>
          <p:spPr bwMode="auto">
            <a:xfrm>
              <a:off x="4011812" y="5985530"/>
              <a:ext cx="592894" cy="834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Graphic 4" descr="Sociaal netwerk met effen opvulling">
              <a:extLst>
                <a:ext uri="{FF2B5EF4-FFF2-40B4-BE49-F238E27FC236}">
                  <a16:creationId xmlns:a16="http://schemas.microsoft.com/office/drawing/2014/main" id="{4E7E3732-79B6-42E5-938B-D44CBC904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907786" y="4451021"/>
              <a:ext cx="818912" cy="818912"/>
            </a:xfrm>
            <a:prstGeom prst="rect">
              <a:avLst/>
            </a:prstGeom>
          </p:spPr>
        </p:pic>
        <p:sp>
          <p:nvSpPr>
            <p:cNvPr id="66" name="Ovaal 65">
              <a:extLst>
                <a:ext uri="{FF2B5EF4-FFF2-40B4-BE49-F238E27FC236}">
                  <a16:creationId xmlns:a16="http://schemas.microsoft.com/office/drawing/2014/main" id="{36793BA2-CB47-433A-BD81-5702B4D1D37C}"/>
                </a:ext>
              </a:extLst>
            </p:cNvPr>
            <p:cNvSpPr/>
            <p:nvPr/>
          </p:nvSpPr>
          <p:spPr>
            <a:xfrm>
              <a:off x="580377" y="4158719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200" dirty="0">
                <a:latin typeface="Myriad Pro" panose="020B0503030403020204" pitchFamily="34" charset="0"/>
              </a:endParaRPr>
            </a:p>
          </p:txBody>
        </p:sp>
        <p:sp>
          <p:nvSpPr>
            <p:cNvPr id="67" name="Ovaal 66">
              <a:extLst>
                <a:ext uri="{FF2B5EF4-FFF2-40B4-BE49-F238E27FC236}">
                  <a16:creationId xmlns:a16="http://schemas.microsoft.com/office/drawing/2014/main" id="{C30A946D-39BC-491A-942B-377802801AB0}"/>
                </a:ext>
              </a:extLst>
            </p:cNvPr>
            <p:cNvSpPr/>
            <p:nvPr/>
          </p:nvSpPr>
          <p:spPr>
            <a:xfrm>
              <a:off x="2080546" y="4158719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200" dirty="0">
                <a:latin typeface="Myriad Pro" panose="020B0503030403020204" pitchFamily="34" charset="0"/>
              </a:endParaRPr>
            </a:p>
          </p:txBody>
        </p:sp>
        <p:sp>
          <p:nvSpPr>
            <p:cNvPr id="68" name="Ovaal 67">
              <a:extLst>
                <a:ext uri="{FF2B5EF4-FFF2-40B4-BE49-F238E27FC236}">
                  <a16:creationId xmlns:a16="http://schemas.microsoft.com/office/drawing/2014/main" id="{28116B39-FA29-43E6-A107-951F6DB01D8F}"/>
                </a:ext>
              </a:extLst>
            </p:cNvPr>
            <p:cNvSpPr/>
            <p:nvPr/>
          </p:nvSpPr>
          <p:spPr>
            <a:xfrm>
              <a:off x="3558432" y="4158719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200" dirty="0">
                <a:latin typeface="Myriad Pro" panose="020B0503030403020204" pitchFamily="34" charset="0"/>
              </a:endParaRPr>
            </a:p>
          </p:txBody>
        </p:sp>
        <p:sp>
          <p:nvSpPr>
            <p:cNvPr id="69" name="Ovaal 68">
              <a:extLst>
                <a:ext uri="{FF2B5EF4-FFF2-40B4-BE49-F238E27FC236}">
                  <a16:creationId xmlns:a16="http://schemas.microsoft.com/office/drawing/2014/main" id="{793E7A6F-03BB-4A8A-B3D2-17759CD34F93}"/>
                </a:ext>
              </a:extLst>
            </p:cNvPr>
            <p:cNvSpPr/>
            <p:nvPr/>
          </p:nvSpPr>
          <p:spPr>
            <a:xfrm>
              <a:off x="5036298" y="4158719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200" dirty="0">
                <a:latin typeface="Myriad Pro" panose="020B0503030403020204" pitchFamily="34" charset="0"/>
              </a:endParaRPr>
            </a:p>
          </p:txBody>
        </p:sp>
        <p:sp>
          <p:nvSpPr>
            <p:cNvPr id="70" name="Ovaal 69">
              <a:extLst>
                <a:ext uri="{FF2B5EF4-FFF2-40B4-BE49-F238E27FC236}">
                  <a16:creationId xmlns:a16="http://schemas.microsoft.com/office/drawing/2014/main" id="{4FAD8CCC-00D6-48B4-91E1-CD9A09CDB461}"/>
                </a:ext>
              </a:extLst>
            </p:cNvPr>
            <p:cNvSpPr/>
            <p:nvPr/>
          </p:nvSpPr>
          <p:spPr>
            <a:xfrm>
              <a:off x="491354" y="5737492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200" dirty="0">
                <a:latin typeface="Myriad Pro" panose="020B0503030403020204" pitchFamily="34" charset="0"/>
              </a:endParaRPr>
            </a:p>
          </p:txBody>
        </p:sp>
        <p:sp>
          <p:nvSpPr>
            <p:cNvPr id="71" name="Ovaal 70">
              <a:extLst>
                <a:ext uri="{FF2B5EF4-FFF2-40B4-BE49-F238E27FC236}">
                  <a16:creationId xmlns:a16="http://schemas.microsoft.com/office/drawing/2014/main" id="{B81197FF-7BE7-4236-A395-B14A4CAD033A}"/>
                </a:ext>
              </a:extLst>
            </p:cNvPr>
            <p:cNvSpPr/>
            <p:nvPr/>
          </p:nvSpPr>
          <p:spPr>
            <a:xfrm>
              <a:off x="1987261" y="5724691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200" dirty="0">
                <a:latin typeface="Myriad Pro" panose="020B0503030403020204" pitchFamily="34" charset="0"/>
              </a:endParaRPr>
            </a:p>
          </p:txBody>
        </p:sp>
        <p:sp>
          <p:nvSpPr>
            <p:cNvPr id="72" name="Ovaal 71">
              <a:extLst>
                <a:ext uri="{FF2B5EF4-FFF2-40B4-BE49-F238E27FC236}">
                  <a16:creationId xmlns:a16="http://schemas.microsoft.com/office/drawing/2014/main" id="{912BD53D-34A1-4B43-A034-2947E6665493}"/>
                </a:ext>
              </a:extLst>
            </p:cNvPr>
            <p:cNvSpPr/>
            <p:nvPr/>
          </p:nvSpPr>
          <p:spPr>
            <a:xfrm>
              <a:off x="3494319" y="5711890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200" dirty="0">
                <a:latin typeface="Myriad Pro" panose="020B0503030403020204" pitchFamily="34" charset="0"/>
              </a:endParaRPr>
            </a:p>
          </p:txBody>
        </p:sp>
        <p:sp>
          <p:nvSpPr>
            <p:cNvPr id="73" name="Ovaal 72">
              <a:extLst>
                <a:ext uri="{FF2B5EF4-FFF2-40B4-BE49-F238E27FC236}">
                  <a16:creationId xmlns:a16="http://schemas.microsoft.com/office/drawing/2014/main" id="{44CF3A06-67DC-4A10-983E-E50D50BAB490}"/>
                </a:ext>
              </a:extLst>
            </p:cNvPr>
            <p:cNvSpPr/>
            <p:nvPr/>
          </p:nvSpPr>
          <p:spPr>
            <a:xfrm>
              <a:off x="5023678" y="5699089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200" dirty="0">
                <a:latin typeface="Myriad Pro" panose="020B0503030403020204" pitchFamily="34" charset="0"/>
              </a:endParaRPr>
            </a:p>
          </p:txBody>
        </p:sp>
        <p:sp>
          <p:nvSpPr>
            <p:cNvPr id="76" name="Tekstvak 75">
              <a:extLst>
                <a:ext uri="{FF2B5EF4-FFF2-40B4-BE49-F238E27FC236}">
                  <a16:creationId xmlns:a16="http://schemas.microsoft.com/office/drawing/2014/main" id="{0DEF517F-F618-4536-91FF-741AF5264CA3}"/>
                </a:ext>
              </a:extLst>
            </p:cNvPr>
            <p:cNvSpPr txBox="1"/>
            <p:nvPr/>
          </p:nvSpPr>
          <p:spPr>
            <a:xfrm>
              <a:off x="581926" y="4244053"/>
              <a:ext cx="545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8,1</a:t>
              </a:r>
            </a:p>
          </p:txBody>
        </p:sp>
        <p:sp>
          <p:nvSpPr>
            <p:cNvPr id="77" name="Tekstvak 76">
              <a:extLst>
                <a:ext uri="{FF2B5EF4-FFF2-40B4-BE49-F238E27FC236}">
                  <a16:creationId xmlns:a16="http://schemas.microsoft.com/office/drawing/2014/main" id="{4E62A444-15A6-447E-9AF1-3078093D1932}"/>
                </a:ext>
              </a:extLst>
            </p:cNvPr>
            <p:cNvSpPr txBox="1"/>
            <p:nvPr/>
          </p:nvSpPr>
          <p:spPr>
            <a:xfrm>
              <a:off x="2085752" y="4244053"/>
              <a:ext cx="545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8,2</a:t>
              </a:r>
            </a:p>
          </p:txBody>
        </p:sp>
        <p:sp>
          <p:nvSpPr>
            <p:cNvPr id="78" name="Tekstvak 77">
              <a:extLst>
                <a:ext uri="{FF2B5EF4-FFF2-40B4-BE49-F238E27FC236}">
                  <a16:creationId xmlns:a16="http://schemas.microsoft.com/office/drawing/2014/main" id="{450B6D9B-FAD0-4BD7-AD0E-023CB80FA451}"/>
                </a:ext>
              </a:extLst>
            </p:cNvPr>
            <p:cNvSpPr txBox="1"/>
            <p:nvPr/>
          </p:nvSpPr>
          <p:spPr>
            <a:xfrm>
              <a:off x="3515337" y="4168005"/>
              <a:ext cx="671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90%</a:t>
              </a:r>
            </a:p>
          </p:txBody>
        </p:sp>
        <p:sp>
          <p:nvSpPr>
            <p:cNvPr id="79" name="Tekstvak 78">
              <a:extLst>
                <a:ext uri="{FF2B5EF4-FFF2-40B4-BE49-F238E27FC236}">
                  <a16:creationId xmlns:a16="http://schemas.microsoft.com/office/drawing/2014/main" id="{5B3C16DC-FD25-4650-BFD7-7AE3512617FF}"/>
                </a:ext>
              </a:extLst>
            </p:cNvPr>
            <p:cNvSpPr txBox="1"/>
            <p:nvPr/>
          </p:nvSpPr>
          <p:spPr>
            <a:xfrm>
              <a:off x="5038807" y="4244053"/>
              <a:ext cx="545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8,1</a:t>
              </a:r>
            </a:p>
          </p:txBody>
        </p:sp>
        <p:sp>
          <p:nvSpPr>
            <p:cNvPr id="80" name="Tekstvak 79">
              <a:extLst>
                <a:ext uri="{FF2B5EF4-FFF2-40B4-BE49-F238E27FC236}">
                  <a16:creationId xmlns:a16="http://schemas.microsoft.com/office/drawing/2014/main" id="{97685C16-F852-4469-A620-03EBE1A7F14A}"/>
                </a:ext>
              </a:extLst>
            </p:cNvPr>
            <p:cNvSpPr txBox="1"/>
            <p:nvPr/>
          </p:nvSpPr>
          <p:spPr>
            <a:xfrm>
              <a:off x="491354" y="5823517"/>
              <a:ext cx="545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8,3</a:t>
              </a:r>
            </a:p>
          </p:txBody>
        </p:sp>
        <p:sp>
          <p:nvSpPr>
            <p:cNvPr id="81" name="Tekstvak 80">
              <a:extLst>
                <a:ext uri="{FF2B5EF4-FFF2-40B4-BE49-F238E27FC236}">
                  <a16:creationId xmlns:a16="http://schemas.microsoft.com/office/drawing/2014/main" id="{834F4506-50C8-4386-9E84-06D5FCDFB47A}"/>
                </a:ext>
              </a:extLst>
            </p:cNvPr>
            <p:cNvSpPr txBox="1"/>
            <p:nvPr/>
          </p:nvSpPr>
          <p:spPr>
            <a:xfrm>
              <a:off x="1901892" y="5691766"/>
              <a:ext cx="738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96%</a:t>
              </a:r>
            </a:p>
          </p:txBody>
        </p:sp>
        <p:sp>
          <p:nvSpPr>
            <p:cNvPr id="82" name="Tekstvak 81">
              <a:extLst>
                <a:ext uri="{FF2B5EF4-FFF2-40B4-BE49-F238E27FC236}">
                  <a16:creationId xmlns:a16="http://schemas.microsoft.com/office/drawing/2014/main" id="{61DFA1EF-0E7D-4204-ADBE-79304015BAFE}"/>
                </a:ext>
              </a:extLst>
            </p:cNvPr>
            <p:cNvSpPr txBox="1"/>
            <p:nvPr/>
          </p:nvSpPr>
          <p:spPr>
            <a:xfrm>
              <a:off x="3488644" y="5681803"/>
              <a:ext cx="638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97%</a:t>
              </a:r>
            </a:p>
          </p:txBody>
        </p:sp>
        <p:sp>
          <p:nvSpPr>
            <p:cNvPr id="83" name="Tekstvak 82">
              <a:extLst>
                <a:ext uri="{FF2B5EF4-FFF2-40B4-BE49-F238E27FC236}">
                  <a16:creationId xmlns:a16="http://schemas.microsoft.com/office/drawing/2014/main" id="{28627AB9-4835-4581-B0ED-A1725DC16B3D}"/>
                </a:ext>
              </a:extLst>
            </p:cNvPr>
            <p:cNvSpPr txBox="1"/>
            <p:nvPr/>
          </p:nvSpPr>
          <p:spPr>
            <a:xfrm>
              <a:off x="5021393" y="5823517"/>
              <a:ext cx="545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8,2</a:t>
              </a:r>
            </a:p>
          </p:txBody>
        </p:sp>
        <p:pic>
          <p:nvPicPr>
            <p:cNvPr id="85" name="Graphic 84" descr="Home1 met effen opvulling">
              <a:extLst>
                <a:ext uri="{FF2B5EF4-FFF2-40B4-BE49-F238E27FC236}">
                  <a16:creationId xmlns:a16="http://schemas.microsoft.com/office/drawing/2014/main" id="{41AB12E1-59AD-4CD2-A337-39881362C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83354" y="4424387"/>
              <a:ext cx="857978" cy="857978"/>
            </a:xfrm>
            <a:prstGeom prst="rect">
              <a:avLst/>
            </a:prstGeom>
          </p:spPr>
        </p:pic>
        <p:pic>
          <p:nvPicPr>
            <p:cNvPr id="93" name="Graphic 3" descr="Hoofd met radertjes silhouet">
              <a:extLst>
                <a:ext uri="{FF2B5EF4-FFF2-40B4-BE49-F238E27FC236}">
                  <a16:creationId xmlns:a16="http://schemas.microsoft.com/office/drawing/2014/main" id="{653CA87D-4457-4BE0-A1D0-D3AC27176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379320" y="4487264"/>
              <a:ext cx="856695" cy="856695"/>
            </a:xfrm>
            <a:prstGeom prst="rect">
              <a:avLst/>
            </a:prstGeom>
          </p:spPr>
        </p:pic>
        <p:pic>
          <p:nvPicPr>
            <p:cNvPr id="94" name="Graphic 4" descr="Tafelschikking silhouet">
              <a:extLst>
                <a:ext uri="{FF2B5EF4-FFF2-40B4-BE49-F238E27FC236}">
                  <a16:creationId xmlns:a16="http://schemas.microsoft.com/office/drawing/2014/main" id="{EFD99A73-1363-4E79-B441-091CB2B4D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2380823" y="4440392"/>
              <a:ext cx="914400" cy="914400"/>
            </a:xfrm>
            <a:prstGeom prst="rect">
              <a:avLst/>
            </a:prstGeom>
          </p:spPr>
        </p:pic>
        <p:pic>
          <p:nvPicPr>
            <p:cNvPr id="95" name="Graphic 5" descr="Gespierde arm silhouet">
              <a:extLst>
                <a:ext uri="{FF2B5EF4-FFF2-40B4-BE49-F238E27FC236}">
                  <a16:creationId xmlns:a16="http://schemas.microsoft.com/office/drawing/2014/main" id="{8B8A9D14-5F2B-4E10-89B9-1F456BE8E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53446" y="5937145"/>
              <a:ext cx="914400" cy="914400"/>
            </a:xfrm>
            <a:prstGeom prst="rect">
              <a:avLst/>
            </a:prstGeom>
          </p:spPr>
        </p:pic>
        <p:pic>
          <p:nvPicPr>
            <p:cNvPr id="97" name="Graphic 8" descr="Duim omhoog met effen opvulling">
              <a:extLst>
                <a:ext uri="{FF2B5EF4-FFF2-40B4-BE49-F238E27FC236}">
                  <a16:creationId xmlns:a16="http://schemas.microsoft.com/office/drawing/2014/main" id="{E562B56B-3339-403D-803A-3DD629930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2099300" y="5910925"/>
              <a:ext cx="366448" cy="366448"/>
            </a:xfrm>
            <a:prstGeom prst="rect">
              <a:avLst/>
            </a:prstGeom>
          </p:spPr>
        </p:pic>
        <p:pic>
          <p:nvPicPr>
            <p:cNvPr id="99" name="Graphic 8" descr="Duim omhoog met effen opvulling">
              <a:extLst>
                <a:ext uri="{FF2B5EF4-FFF2-40B4-BE49-F238E27FC236}">
                  <a16:creationId xmlns:a16="http://schemas.microsoft.com/office/drawing/2014/main" id="{F3DA1C0E-D5A2-4A85-BE89-6D4AEF86F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3667733" y="4367773"/>
              <a:ext cx="366448" cy="366448"/>
            </a:xfrm>
            <a:prstGeom prst="rect">
              <a:avLst/>
            </a:prstGeom>
          </p:spPr>
        </p:pic>
        <p:pic>
          <p:nvPicPr>
            <p:cNvPr id="100" name="Graphic 8" descr="Duim omhoog met effen opvulling">
              <a:extLst>
                <a:ext uri="{FF2B5EF4-FFF2-40B4-BE49-F238E27FC236}">
                  <a16:creationId xmlns:a16="http://schemas.microsoft.com/office/drawing/2014/main" id="{2BCF5A71-3CD8-441E-B1BA-9681F3C8E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3626572" y="5865338"/>
              <a:ext cx="366448" cy="366448"/>
            </a:xfrm>
            <a:prstGeom prst="rect">
              <a:avLst/>
            </a:prstGeom>
          </p:spPr>
        </p:pic>
        <p:pic>
          <p:nvPicPr>
            <p:cNvPr id="101" name="Graphic 10" descr="Chatten met effen opvulling">
              <a:extLst>
                <a:ext uri="{FF2B5EF4-FFF2-40B4-BE49-F238E27FC236}">
                  <a16:creationId xmlns:a16="http://schemas.microsoft.com/office/drawing/2014/main" id="{9833ED6D-27ED-4FCF-9A04-0D3675CAB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2387931" y="5969089"/>
              <a:ext cx="914400" cy="914400"/>
            </a:xfrm>
            <a:prstGeom prst="rect">
              <a:avLst/>
            </a:prstGeom>
          </p:spPr>
        </p:pic>
      </p:grpSp>
      <p:sp>
        <p:nvSpPr>
          <p:cNvPr id="102" name="Rechthoek 101">
            <a:extLst>
              <a:ext uri="{FF2B5EF4-FFF2-40B4-BE49-F238E27FC236}">
                <a16:creationId xmlns:a16="http://schemas.microsoft.com/office/drawing/2014/main" id="{65A68A33-5552-4576-9153-44639EF42515}"/>
              </a:ext>
            </a:extLst>
          </p:cNvPr>
          <p:cNvSpPr/>
          <p:nvPr/>
        </p:nvSpPr>
        <p:spPr>
          <a:xfrm>
            <a:off x="2349001" y="1059371"/>
            <a:ext cx="2160000" cy="190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Kwaliteit van leven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103" name="Ovaal 102">
            <a:extLst>
              <a:ext uri="{FF2B5EF4-FFF2-40B4-BE49-F238E27FC236}">
                <a16:creationId xmlns:a16="http://schemas.microsoft.com/office/drawing/2014/main" id="{8E816ACD-AF65-4C9E-8FC4-4DBA402BCAFC}"/>
              </a:ext>
            </a:extLst>
          </p:cNvPr>
          <p:cNvSpPr/>
          <p:nvPr/>
        </p:nvSpPr>
        <p:spPr>
          <a:xfrm>
            <a:off x="2797817" y="1675042"/>
            <a:ext cx="1204611" cy="11840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4" name="Tekstvak 103">
            <a:extLst>
              <a:ext uri="{FF2B5EF4-FFF2-40B4-BE49-F238E27FC236}">
                <a16:creationId xmlns:a16="http://schemas.microsoft.com/office/drawing/2014/main" id="{D15FBDBA-5A36-471E-98BB-6C9C217AE61C}"/>
              </a:ext>
            </a:extLst>
          </p:cNvPr>
          <p:cNvSpPr txBox="1"/>
          <p:nvPr/>
        </p:nvSpPr>
        <p:spPr>
          <a:xfrm>
            <a:off x="2955199" y="1931792"/>
            <a:ext cx="945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/>
              <a:t>7,5</a:t>
            </a:r>
          </a:p>
        </p:txBody>
      </p:sp>
      <p:sp>
        <p:nvSpPr>
          <p:cNvPr id="107" name="Tekstvak 106">
            <a:extLst>
              <a:ext uri="{FF2B5EF4-FFF2-40B4-BE49-F238E27FC236}">
                <a16:creationId xmlns:a16="http://schemas.microsoft.com/office/drawing/2014/main" id="{6146F3EE-267E-4E45-9227-F5C1AEC55FDD}"/>
              </a:ext>
            </a:extLst>
          </p:cNvPr>
          <p:cNvSpPr txBox="1"/>
          <p:nvPr/>
        </p:nvSpPr>
        <p:spPr>
          <a:xfrm>
            <a:off x="933965" y="6714188"/>
            <a:ext cx="945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/>
              <a:t>Tips</a:t>
            </a:r>
          </a:p>
        </p:txBody>
      </p:sp>
      <p:sp>
        <p:nvSpPr>
          <p:cNvPr id="108" name="Tekstvak 107">
            <a:extLst>
              <a:ext uri="{FF2B5EF4-FFF2-40B4-BE49-F238E27FC236}">
                <a16:creationId xmlns:a16="http://schemas.microsoft.com/office/drawing/2014/main" id="{894349C3-A0E7-4CC8-AB3C-FDD82A127FA0}"/>
              </a:ext>
            </a:extLst>
          </p:cNvPr>
          <p:cNvSpPr txBox="1"/>
          <p:nvPr/>
        </p:nvSpPr>
        <p:spPr>
          <a:xfrm>
            <a:off x="4933366" y="6744361"/>
            <a:ext cx="945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/>
              <a:t>Tops</a:t>
            </a:r>
          </a:p>
        </p:txBody>
      </p:sp>
    </p:spTree>
    <p:extLst>
      <p:ext uri="{BB962C8B-B14F-4D97-AF65-F5344CB8AC3E}">
        <p14:creationId xmlns:p14="http://schemas.microsoft.com/office/powerpoint/2010/main" val="294296141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</TotalTime>
  <Words>124</Words>
  <Application>Microsoft Office PowerPoint</Application>
  <PresentationFormat>A4 (210 x 297 mm)</PresentationFormat>
  <Paragraphs>66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Myriad Pro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Nienke Kosse</dc:creator>
  <cp:lastModifiedBy>Angeline Kievits</cp:lastModifiedBy>
  <cp:revision>9</cp:revision>
  <dcterms:created xsi:type="dcterms:W3CDTF">2022-01-14T12:55:49Z</dcterms:created>
  <dcterms:modified xsi:type="dcterms:W3CDTF">2023-01-23T07:45:05Z</dcterms:modified>
</cp:coreProperties>
</file>